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Roboto Light" panose="020B0604020202020204" charset="0"/>
      <p:regular r:id="rId13"/>
    </p:embeddedFont>
    <p:embeddedFont>
      <p:font typeface="Poppins Light" panose="020B0604020202020204" charset="0"/>
      <p:regular r:id="rId14"/>
    </p:embeddedFont>
    <p:embeddedFont>
      <p:font typeface="Calibri" panose="020F050202020403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3200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55746"/>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The Olympic Games: A Global Celebration of Sport</a:t>
            </a:r>
            <a:endParaRPr lang="en-US" sz="4450" dirty="0"/>
          </a:p>
        </p:txBody>
      </p:sp>
      <p:sp>
        <p:nvSpPr>
          <p:cNvPr id="4" name="Text 1"/>
          <p:cNvSpPr/>
          <p:nvPr/>
        </p:nvSpPr>
        <p:spPr>
          <a:xfrm>
            <a:off x="793790" y="4622244"/>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Olympic Games, a global sporting spectacle, bring together athletes from every corner of the world to compete for ultimate glory. Every four years, the world watches as these individuals push the boundaries of human potential, fostering international unity and inspiring future generations.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74294"/>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Key Takeaways: Celebrating the Olympic Spirit</a:t>
            </a:r>
            <a:endParaRPr lang="en-US" sz="4450" dirty="0"/>
          </a:p>
        </p:txBody>
      </p:sp>
      <p:sp>
        <p:nvSpPr>
          <p:cNvPr id="4" name="Text 1"/>
          <p:cNvSpPr/>
          <p:nvPr/>
        </p:nvSpPr>
        <p:spPr>
          <a:xfrm>
            <a:off x="793790" y="4440793"/>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Olympic Games, a testament to human potential and international collaboration, continue to inspire generations with their message of sportsmanship, determination, and global unity. As the world evolves, the Games will undoubtedly adapt and innovate, ensuring that the Olympic spirit continues to shine brightly for years to come.</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0600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Ancient Origins: From Olympia to the Modern Era</a:t>
            </a:r>
            <a:endParaRPr lang="en-US" sz="4450" dirty="0"/>
          </a:p>
        </p:txBody>
      </p:sp>
      <p:sp>
        <p:nvSpPr>
          <p:cNvPr id="3" name="Text 1"/>
          <p:cNvSpPr/>
          <p:nvPr/>
        </p:nvSpPr>
        <p:spPr>
          <a:xfrm>
            <a:off x="793790" y="426779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Olympic Games originated in ancient Greece, held in Olympia in honor of Zeus, the king of the gods. These games were a religious and cultural festival, celebrating athletic excellence, and promoting unity among the Greek city-states.</a:t>
            </a:r>
            <a:endParaRPr lang="en-US" sz="1750" dirty="0"/>
          </a:p>
        </p:txBody>
      </p:sp>
      <p:sp>
        <p:nvSpPr>
          <p:cNvPr id="4" name="Text 2"/>
          <p:cNvSpPr/>
          <p:nvPr/>
        </p:nvSpPr>
        <p:spPr>
          <a:xfrm>
            <a:off x="7599521" y="426779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After centuries of decline, the modern Olympic Games were revived in 1896, thanks to the efforts of French baron Pierre de Coubertin, who envisioned a world where sports would bridge cultural and political divides.</a:t>
            </a:r>
            <a:endParaRPr lang="en-US" sz="1750" dirty="0"/>
          </a:p>
        </p:txBody>
      </p:sp>
      <p:sp>
        <p:nvSpPr>
          <p:cNvPr id="5" name="Rounded Rectangle 4"/>
          <p:cNvSpPr/>
          <p:nvPr/>
        </p:nvSpPr>
        <p:spPr>
          <a:xfrm>
            <a:off x="12769702" y="7634177"/>
            <a:ext cx="1860698" cy="510363"/>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42774"/>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The Olympic Rings: Symbolism and Significance</a:t>
            </a:r>
            <a:endParaRPr lang="en-US" sz="4450" dirty="0"/>
          </a:p>
        </p:txBody>
      </p:sp>
      <p:sp>
        <p:nvSpPr>
          <p:cNvPr id="4" name="Shape 1"/>
          <p:cNvSpPr/>
          <p:nvPr/>
        </p:nvSpPr>
        <p:spPr>
          <a:xfrm>
            <a:off x="6280190" y="3964424"/>
            <a:ext cx="396835" cy="396835"/>
          </a:xfrm>
          <a:prstGeom prst="roundRect">
            <a:avLst>
              <a:gd name="adj" fmla="val 24007"/>
            </a:avLst>
          </a:prstGeom>
          <a:solidFill>
            <a:srgbClr val="3D3D42"/>
          </a:solidFill>
          <a:ln w="7620">
            <a:solidFill>
              <a:srgbClr val="56565B"/>
            </a:solidFill>
            <a:prstDash val="solid"/>
          </a:ln>
        </p:spPr>
        <p:txBody>
          <a:bodyPr/>
          <a:lstStyle/>
          <a:p>
            <a:r>
              <a:rPr lang="en-US" dirty="0" smtClean="0">
                <a:ln w="0"/>
                <a:solidFill>
                  <a:schemeClr val="bg1"/>
                </a:solidFill>
                <a:effectLst>
                  <a:outerShdw blurRad="38100" dist="19050" dir="2700000" algn="tl" rotWithShape="0">
                    <a:schemeClr val="dk1">
                      <a:alpha val="40000"/>
                    </a:schemeClr>
                  </a:outerShdw>
                </a:effectLst>
              </a:rPr>
              <a:t>1</a:t>
            </a:r>
            <a:endParaRPr lang="en-US" dirty="0">
              <a:ln w="0"/>
              <a:solidFill>
                <a:schemeClr val="bg1"/>
              </a:solidFill>
              <a:effectLst>
                <a:outerShdw blurRad="38100" dist="19050" dir="2700000" algn="tl" rotWithShape="0">
                  <a:schemeClr val="dk1">
                    <a:alpha val="40000"/>
                  </a:schemeClr>
                </a:outerShdw>
              </a:effectLst>
            </a:endParaRPr>
          </a:p>
        </p:txBody>
      </p:sp>
      <p:sp>
        <p:nvSpPr>
          <p:cNvPr id="5" name="Text 2"/>
          <p:cNvSpPr/>
          <p:nvPr/>
        </p:nvSpPr>
        <p:spPr>
          <a:xfrm>
            <a:off x="6903839" y="3964424"/>
            <a:ext cx="6932771"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five interlocking rings represent the five continents of the world: Africa, Asia, America, Europe, and Oceania. Each ring has a distinct color, representing one of the colors found in the flags of all participating nations.</a:t>
            </a:r>
            <a:endParaRPr lang="en-US" sz="1750" dirty="0"/>
          </a:p>
        </p:txBody>
      </p:sp>
      <p:sp>
        <p:nvSpPr>
          <p:cNvPr id="6" name="Shape 3"/>
          <p:cNvSpPr/>
          <p:nvPr/>
        </p:nvSpPr>
        <p:spPr>
          <a:xfrm>
            <a:off x="6280190" y="5897999"/>
            <a:ext cx="396835" cy="396835"/>
          </a:xfrm>
          <a:prstGeom prst="roundRect">
            <a:avLst>
              <a:gd name="adj" fmla="val 24007"/>
            </a:avLst>
          </a:prstGeom>
          <a:solidFill>
            <a:srgbClr val="3D3D42"/>
          </a:solidFill>
          <a:ln w="7620">
            <a:solidFill>
              <a:srgbClr val="56565B"/>
            </a:solidFill>
            <a:prstDash val="solid"/>
          </a:ln>
        </p:spPr>
        <p:txBody>
          <a:bodyPr/>
          <a:lstStyle/>
          <a:p>
            <a:r>
              <a:rPr lang="en-US" dirty="0" smtClean="0">
                <a:ln w="0"/>
                <a:solidFill>
                  <a:schemeClr val="bg1"/>
                </a:solidFill>
                <a:effectLst>
                  <a:outerShdw blurRad="38100" dist="19050" dir="2700000" algn="tl" rotWithShape="0">
                    <a:schemeClr val="dk1">
                      <a:alpha val="40000"/>
                    </a:schemeClr>
                  </a:outerShdw>
                </a:effectLst>
              </a:rPr>
              <a:t>2</a:t>
            </a:r>
            <a:endParaRPr lang="en-US" dirty="0">
              <a:ln w="0"/>
              <a:solidFill>
                <a:schemeClr val="bg1"/>
              </a:solidFill>
              <a:effectLst>
                <a:outerShdw blurRad="38100" dist="19050" dir="2700000" algn="tl" rotWithShape="0">
                  <a:schemeClr val="dk1">
                    <a:alpha val="40000"/>
                  </a:schemeClr>
                </a:outerShdw>
              </a:effectLst>
            </a:endParaRPr>
          </a:p>
        </p:txBody>
      </p:sp>
      <p:sp>
        <p:nvSpPr>
          <p:cNvPr id="7" name="Text 4"/>
          <p:cNvSpPr/>
          <p:nvPr/>
        </p:nvSpPr>
        <p:spPr>
          <a:xfrm>
            <a:off x="6903839" y="5897999"/>
            <a:ext cx="6932771"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This powerful symbol of unity embodies the spirit of the Olympics, where athletes from different countries compete on a level playing field, fostering mutual respect and understanding.</a:t>
            </a:r>
            <a:endParaRPr lang="en-US" sz="1750" dirty="0"/>
          </a:p>
        </p:txBody>
      </p:sp>
      <p:sp>
        <p:nvSpPr>
          <p:cNvPr id="8" name="Rounded Rectangle 7"/>
          <p:cNvSpPr/>
          <p:nvPr/>
        </p:nvSpPr>
        <p:spPr>
          <a:xfrm>
            <a:off x="12737805" y="7644809"/>
            <a:ext cx="1807535" cy="584791"/>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0600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Summer vs. Winter Olympics: A Tale of Two Seasons</a:t>
            </a:r>
            <a:endParaRPr lang="en-US" sz="4450" dirty="0"/>
          </a:p>
        </p:txBody>
      </p:sp>
      <p:sp>
        <p:nvSpPr>
          <p:cNvPr id="3" name="Text 1"/>
          <p:cNvSpPr/>
          <p:nvPr/>
        </p:nvSpPr>
        <p:spPr>
          <a:xfrm>
            <a:off x="793790" y="426779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Summer Olympics, held every four years, feature a wide range of sports, including athletics, swimming, gymnastics, and team sports like football and basketball. The Summer Olympics are a celebration of speed, strength, and agility.</a:t>
            </a:r>
            <a:endParaRPr lang="en-US" sz="1750" dirty="0"/>
          </a:p>
        </p:txBody>
      </p:sp>
      <p:sp>
        <p:nvSpPr>
          <p:cNvPr id="4" name="Text 2"/>
          <p:cNvSpPr/>
          <p:nvPr/>
        </p:nvSpPr>
        <p:spPr>
          <a:xfrm>
            <a:off x="7599521" y="426779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 Winter Olympics, also held every four years, focus on winter sports such as skiing, snowboarding, ice hockey, and figure skating. The Winter Olympics showcase athletes' skills and grace in the challenging conditions of winter.</a:t>
            </a:r>
            <a:endParaRPr lang="en-US" sz="1750" dirty="0"/>
          </a:p>
        </p:txBody>
      </p:sp>
      <p:sp>
        <p:nvSpPr>
          <p:cNvPr id="5" name="Rounded Rectangle 4"/>
          <p:cNvSpPr/>
          <p:nvPr/>
        </p:nvSpPr>
        <p:spPr>
          <a:xfrm>
            <a:off x="12801600" y="7666074"/>
            <a:ext cx="1733107" cy="478466"/>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63178" y="822484"/>
            <a:ext cx="7817644" cy="1184196"/>
          </a:xfrm>
          <a:prstGeom prst="rect">
            <a:avLst/>
          </a:prstGeom>
          <a:noFill/>
          <a:ln/>
        </p:spPr>
        <p:txBody>
          <a:bodyPr wrap="square" lIns="0" tIns="0" rIns="0" bIns="0" rtlCol="0" anchor="t"/>
          <a:lstStyle/>
          <a:p>
            <a:pPr marL="0" indent="0">
              <a:lnSpc>
                <a:spcPts val="4650"/>
              </a:lnSpc>
              <a:buNone/>
            </a:pPr>
            <a:r>
              <a:rPr lang="en-US" sz="3700" dirty="0">
                <a:solidFill>
                  <a:srgbClr val="F2F2F3"/>
                </a:solidFill>
                <a:latin typeface="Poppins Light" pitchFamily="34" charset="0"/>
                <a:ea typeface="Poppins Light" pitchFamily="34" charset="-122"/>
                <a:cs typeface="Poppins Light" pitchFamily="34" charset="-120"/>
              </a:rPr>
              <a:t>Iconic Moments: Defining Performances in Olympic History</a:t>
            </a:r>
            <a:endParaRPr lang="en-US" sz="3700" dirty="0"/>
          </a:p>
        </p:txBody>
      </p:sp>
      <p:sp>
        <p:nvSpPr>
          <p:cNvPr id="4" name="Shape 1"/>
          <p:cNvSpPr/>
          <p:nvPr/>
        </p:nvSpPr>
        <p:spPr>
          <a:xfrm>
            <a:off x="935950" y="2290882"/>
            <a:ext cx="22860" cy="5116235"/>
          </a:xfrm>
          <a:prstGeom prst="roundRect">
            <a:avLst>
              <a:gd name="adj" fmla="val 348159"/>
            </a:avLst>
          </a:prstGeom>
          <a:solidFill>
            <a:srgbClr val="56565B"/>
          </a:solidFill>
          <a:ln/>
        </p:spPr>
      </p:sp>
      <p:sp>
        <p:nvSpPr>
          <p:cNvPr id="5" name="Shape 2"/>
          <p:cNvSpPr/>
          <p:nvPr/>
        </p:nvSpPr>
        <p:spPr>
          <a:xfrm>
            <a:off x="1137702" y="2705695"/>
            <a:ext cx="663178" cy="22860"/>
          </a:xfrm>
          <a:prstGeom prst="roundRect">
            <a:avLst>
              <a:gd name="adj" fmla="val 348159"/>
            </a:avLst>
          </a:prstGeom>
          <a:solidFill>
            <a:srgbClr val="56565B"/>
          </a:solidFill>
          <a:ln/>
        </p:spPr>
      </p:sp>
      <p:sp>
        <p:nvSpPr>
          <p:cNvPr id="6" name="Shape 3"/>
          <p:cNvSpPr/>
          <p:nvPr/>
        </p:nvSpPr>
        <p:spPr>
          <a:xfrm>
            <a:off x="734199" y="2504003"/>
            <a:ext cx="426363" cy="426363"/>
          </a:xfrm>
          <a:prstGeom prst="roundRect">
            <a:avLst>
              <a:gd name="adj" fmla="val 18667"/>
            </a:avLst>
          </a:prstGeom>
          <a:solidFill>
            <a:srgbClr val="3D3D42"/>
          </a:solidFill>
          <a:ln w="7620">
            <a:solidFill>
              <a:srgbClr val="56565B"/>
            </a:solidFill>
            <a:prstDash val="solid"/>
          </a:ln>
        </p:spPr>
      </p:sp>
      <p:sp>
        <p:nvSpPr>
          <p:cNvPr id="7" name="Text 4"/>
          <p:cNvSpPr/>
          <p:nvPr/>
        </p:nvSpPr>
        <p:spPr>
          <a:xfrm>
            <a:off x="905768" y="2575084"/>
            <a:ext cx="83106" cy="284202"/>
          </a:xfrm>
          <a:prstGeom prst="rect">
            <a:avLst/>
          </a:prstGeom>
          <a:noFill/>
          <a:ln/>
        </p:spPr>
        <p:txBody>
          <a:bodyPr wrap="none" lIns="0" tIns="0" rIns="0" bIns="0" rtlCol="0" anchor="t"/>
          <a:lstStyle/>
          <a:p>
            <a:pPr marL="0" indent="0" algn="ctr">
              <a:lnSpc>
                <a:spcPts val="220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8" name="Text 5"/>
          <p:cNvSpPr/>
          <p:nvPr/>
        </p:nvSpPr>
        <p:spPr>
          <a:xfrm>
            <a:off x="1989534" y="2480310"/>
            <a:ext cx="6491288" cy="606504"/>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Light" pitchFamily="34" charset="0"/>
                <a:ea typeface="Roboto Light" pitchFamily="34" charset="-122"/>
                <a:cs typeface="Roboto Light" pitchFamily="34" charset="-120"/>
              </a:rPr>
              <a:t>Jesse Owens's four gold medals at the 1936 Berlin Olympics challenged racial prejudice and demonstrated the power of sports to transcend political barriers.</a:t>
            </a:r>
            <a:endParaRPr lang="en-US" sz="1450" dirty="0"/>
          </a:p>
        </p:txBody>
      </p:sp>
      <p:sp>
        <p:nvSpPr>
          <p:cNvPr id="9" name="Shape 6"/>
          <p:cNvSpPr/>
          <p:nvPr/>
        </p:nvSpPr>
        <p:spPr>
          <a:xfrm>
            <a:off x="1137702" y="3880485"/>
            <a:ext cx="663178" cy="22860"/>
          </a:xfrm>
          <a:prstGeom prst="roundRect">
            <a:avLst>
              <a:gd name="adj" fmla="val 348159"/>
            </a:avLst>
          </a:prstGeom>
          <a:solidFill>
            <a:srgbClr val="56565B"/>
          </a:solidFill>
          <a:ln/>
        </p:spPr>
      </p:sp>
      <p:sp>
        <p:nvSpPr>
          <p:cNvPr id="10" name="Shape 7"/>
          <p:cNvSpPr/>
          <p:nvPr/>
        </p:nvSpPr>
        <p:spPr>
          <a:xfrm>
            <a:off x="734199" y="3678793"/>
            <a:ext cx="426363" cy="426363"/>
          </a:xfrm>
          <a:prstGeom prst="roundRect">
            <a:avLst>
              <a:gd name="adj" fmla="val 18667"/>
            </a:avLst>
          </a:prstGeom>
          <a:solidFill>
            <a:srgbClr val="3D3D42"/>
          </a:solidFill>
          <a:ln w="7620">
            <a:solidFill>
              <a:srgbClr val="56565B"/>
            </a:solidFill>
            <a:prstDash val="solid"/>
          </a:ln>
        </p:spPr>
      </p:sp>
      <p:sp>
        <p:nvSpPr>
          <p:cNvPr id="11" name="Text 8"/>
          <p:cNvSpPr/>
          <p:nvPr/>
        </p:nvSpPr>
        <p:spPr>
          <a:xfrm>
            <a:off x="866001" y="3749873"/>
            <a:ext cx="162639" cy="284202"/>
          </a:xfrm>
          <a:prstGeom prst="rect">
            <a:avLst/>
          </a:prstGeom>
          <a:noFill/>
          <a:ln/>
        </p:spPr>
        <p:txBody>
          <a:bodyPr wrap="none" lIns="0" tIns="0" rIns="0" bIns="0" rtlCol="0" anchor="t"/>
          <a:lstStyle/>
          <a:p>
            <a:pPr marL="0" indent="0" algn="ctr">
              <a:lnSpc>
                <a:spcPts val="220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12" name="Text 9"/>
          <p:cNvSpPr/>
          <p:nvPr/>
        </p:nvSpPr>
        <p:spPr>
          <a:xfrm>
            <a:off x="1989534" y="3655100"/>
            <a:ext cx="6491288" cy="909757"/>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Light" pitchFamily="34" charset="0"/>
                <a:ea typeface="Roboto Light" pitchFamily="34" charset="-122"/>
                <a:cs typeface="Roboto Light" pitchFamily="34" charset="-120"/>
              </a:rPr>
              <a:t>Nadia Comaneci's perfect 10 score in gymnastics at the 1976 Montreal Olympics captivated the world, showcasing the peak of human artistry and athleticism.</a:t>
            </a:r>
            <a:endParaRPr lang="en-US" sz="1450" dirty="0"/>
          </a:p>
        </p:txBody>
      </p:sp>
      <p:sp>
        <p:nvSpPr>
          <p:cNvPr id="13" name="Shape 10"/>
          <p:cNvSpPr/>
          <p:nvPr/>
        </p:nvSpPr>
        <p:spPr>
          <a:xfrm>
            <a:off x="1137702" y="5358527"/>
            <a:ext cx="663178" cy="22860"/>
          </a:xfrm>
          <a:prstGeom prst="roundRect">
            <a:avLst>
              <a:gd name="adj" fmla="val 348159"/>
            </a:avLst>
          </a:prstGeom>
          <a:solidFill>
            <a:srgbClr val="56565B"/>
          </a:solidFill>
          <a:ln/>
        </p:spPr>
      </p:sp>
      <p:sp>
        <p:nvSpPr>
          <p:cNvPr id="14" name="Shape 11"/>
          <p:cNvSpPr/>
          <p:nvPr/>
        </p:nvSpPr>
        <p:spPr>
          <a:xfrm>
            <a:off x="734199" y="5156835"/>
            <a:ext cx="426363" cy="426363"/>
          </a:xfrm>
          <a:prstGeom prst="roundRect">
            <a:avLst>
              <a:gd name="adj" fmla="val 18667"/>
            </a:avLst>
          </a:prstGeom>
          <a:solidFill>
            <a:srgbClr val="3D3D42"/>
          </a:solidFill>
          <a:ln w="7620">
            <a:solidFill>
              <a:srgbClr val="56565B"/>
            </a:solidFill>
            <a:prstDash val="solid"/>
          </a:ln>
        </p:spPr>
      </p:sp>
      <p:sp>
        <p:nvSpPr>
          <p:cNvPr id="15" name="Text 12"/>
          <p:cNvSpPr/>
          <p:nvPr/>
        </p:nvSpPr>
        <p:spPr>
          <a:xfrm>
            <a:off x="864215" y="5227915"/>
            <a:ext cx="166330" cy="284202"/>
          </a:xfrm>
          <a:prstGeom prst="rect">
            <a:avLst/>
          </a:prstGeom>
          <a:noFill/>
          <a:ln/>
        </p:spPr>
        <p:txBody>
          <a:bodyPr wrap="none" lIns="0" tIns="0" rIns="0" bIns="0" rtlCol="0" anchor="t"/>
          <a:lstStyle/>
          <a:p>
            <a:pPr marL="0" indent="0" algn="ctr">
              <a:lnSpc>
                <a:spcPts val="220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6" name="Text 13"/>
          <p:cNvSpPr/>
          <p:nvPr/>
        </p:nvSpPr>
        <p:spPr>
          <a:xfrm>
            <a:off x="1989534" y="5133142"/>
            <a:ext cx="6491288" cy="909757"/>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Light" pitchFamily="34" charset="0"/>
                <a:ea typeface="Roboto Light" pitchFamily="34" charset="-122"/>
                <a:cs typeface="Roboto Light" pitchFamily="34" charset="-120"/>
              </a:rPr>
              <a:t>Michael Phelps's record-breaking swims at multiple Olympics cemented his status as one of the greatest swimmers of all time, pushing the limits of human endurance.</a:t>
            </a:r>
            <a:endParaRPr lang="en-US" sz="1450" dirty="0"/>
          </a:p>
        </p:txBody>
      </p:sp>
      <p:sp>
        <p:nvSpPr>
          <p:cNvPr id="17" name="Shape 14"/>
          <p:cNvSpPr/>
          <p:nvPr/>
        </p:nvSpPr>
        <p:spPr>
          <a:xfrm>
            <a:off x="1137702" y="6836569"/>
            <a:ext cx="663178" cy="22860"/>
          </a:xfrm>
          <a:prstGeom prst="roundRect">
            <a:avLst>
              <a:gd name="adj" fmla="val 348159"/>
            </a:avLst>
          </a:prstGeom>
          <a:solidFill>
            <a:srgbClr val="56565B"/>
          </a:solidFill>
          <a:ln/>
        </p:spPr>
      </p:sp>
      <p:sp>
        <p:nvSpPr>
          <p:cNvPr id="18" name="Shape 15"/>
          <p:cNvSpPr/>
          <p:nvPr/>
        </p:nvSpPr>
        <p:spPr>
          <a:xfrm>
            <a:off x="734199" y="6634877"/>
            <a:ext cx="426363" cy="426363"/>
          </a:xfrm>
          <a:prstGeom prst="roundRect">
            <a:avLst>
              <a:gd name="adj" fmla="val 18667"/>
            </a:avLst>
          </a:prstGeom>
          <a:solidFill>
            <a:srgbClr val="3D3D42"/>
          </a:solidFill>
          <a:ln w="7620">
            <a:solidFill>
              <a:srgbClr val="56565B"/>
            </a:solidFill>
            <a:prstDash val="solid"/>
          </a:ln>
        </p:spPr>
      </p:sp>
      <p:sp>
        <p:nvSpPr>
          <p:cNvPr id="19" name="Text 16"/>
          <p:cNvSpPr/>
          <p:nvPr/>
        </p:nvSpPr>
        <p:spPr>
          <a:xfrm>
            <a:off x="860167" y="6705957"/>
            <a:ext cx="174308" cy="284202"/>
          </a:xfrm>
          <a:prstGeom prst="rect">
            <a:avLst/>
          </a:prstGeom>
          <a:noFill/>
          <a:ln/>
        </p:spPr>
        <p:txBody>
          <a:bodyPr wrap="none" lIns="0" tIns="0" rIns="0" bIns="0" rtlCol="0" anchor="t"/>
          <a:lstStyle/>
          <a:p>
            <a:pPr marL="0" indent="0" algn="ctr">
              <a:lnSpc>
                <a:spcPts val="2200"/>
              </a:lnSpc>
              <a:buNone/>
            </a:pPr>
            <a:r>
              <a:rPr lang="en-US" sz="2200" dirty="0">
                <a:solidFill>
                  <a:srgbClr val="E5E0DF"/>
                </a:solidFill>
                <a:latin typeface="Poppins Light" pitchFamily="34" charset="0"/>
                <a:ea typeface="Poppins Light" pitchFamily="34" charset="-122"/>
                <a:cs typeface="Poppins Light" pitchFamily="34" charset="-120"/>
              </a:rPr>
              <a:t>4</a:t>
            </a:r>
            <a:endParaRPr lang="en-US" sz="2200" dirty="0"/>
          </a:p>
        </p:txBody>
      </p:sp>
      <p:sp>
        <p:nvSpPr>
          <p:cNvPr id="20" name="Text 17"/>
          <p:cNvSpPr/>
          <p:nvPr/>
        </p:nvSpPr>
        <p:spPr>
          <a:xfrm>
            <a:off x="1989534" y="6611183"/>
            <a:ext cx="6491288" cy="606504"/>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Light" pitchFamily="34" charset="0"/>
                <a:ea typeface="Roboto Light" pitchFamily="34" charset="-122"/>
                <a:cs typeface="Roboto Light" pitchFamily="34" charset="-120"/>
              </a:rPr>
              <a:t>Usain Bolt's record-breaking sprints at the Beijing Olympics in 2008 captivated the world, displaying incredible speed and athleticism.</a:t>
            </a:r>
            <a:endParaRPr lang="en-US" sz="145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6281" y="704017"/>
            <a:ext cx="7691438" cy="1945600"/>
          </a:xfrm>
          <a:prstGeom prst="rect">
            <a:avLst/>
          </a:prstGeom>
          <a:noFill/>
          <a:ln/>
        </p:spPr>
        <p:txBody>
          <a:bodyPr wrap="square" lIns="0" tIns="0" rIns="0" bIns="0" rtlCol="0" anchor="t"/>
          <a:lstStyle/>
          <a:p>
            <a:pPr marL="0" indent="0">
              <a:lnSpc>
                <a:spcPts val="5100"/>
              </a:lnSpc>
              <a:buNone/>
            </a:pPr>
            <a:r>
              <a:rPr lang="en-US" sz="4050" dirty="0">
                <a:solidFill>
                  <a:srgbClr val="F2F2F3"/>
                </a:solidFill>
                <a:latin typeface="Poppins Light" pitchFamily="34" charset="0"/>
                <a:ea typeface="Poppins Light" pitchFamily="34" charset="-122"/>
                <a:cs typeface="Poppins Light" pitchFamily="34" charset="-120"/>
              </a:rPr>
              <a:t>The Host City Selection Process: Bidding and Preparation</a:t>
            </a:r>
            <a:endParaRPr lang="en-US" sz="4050" dirty="0"/>
          </a:p>
        </p:txBody>
      </p:sp>
      <p:pic>
        <p:nvPicPr>
          <p:cNvPr id="4" name="Image 1" descr="preencoded.png"/>
          <p:cNvPicPr>
            <a:picLocks noChangeAspect="1"/>
          </p:cNvPicPr>
          <p:nvPr/>
        </p:nvPicPr>
        <p:blipFill>
          <a:blip r:embed="rId4"/>
          <a:stretch>
            <a:fillRect/>
          </a:stretch>
        </p:blipFill>
        <p:spPr>
          <a:xfrm>
            <a:off x="726281" y="2960846"/>
            <a:ext cx="1037630" cy="1410891"/>
          </a:xfrm>
          <a:prstGeom prst="rect">
            <a:avLst/>
          </a:prstGeom>
        </p:spPr>
      </p:pic>
      <p:sp>
        <p:nvSpPr>
          <p:cNvPr id="5" name="Text 1"/>
          <p:cNvSpPr/>
          <p:nvPr/>
        </p:nvSpPr>
        <p:spPr>
          <a:xfrm>
            <a:off x="2075140" y="3168372"/>
            <a:ext cx="6342578" cy="995839"/>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Roboto Light" pitchFamily="34" charset="0"/>
                <a:ea typeface="Roboto Light" pitchFamily="34" charset="-122"/>
                <a:cs typeface="Roboto Light" pitchFamily="34" charset="-120"/>
              </a:rPr>
              <a:t>Host city selection starts with a bidding process, where cities compete to host the Games. Cities submit detailed bids outlining their infrastructure, accommodation, and security plans.</a:t>
            </a:r>
            <a:endParaRPr lang="en-US" sz="1600" dirty="0"/>
          </a:p>
        </p:txBody>
      </p:sp>
      <p:pic>
        <p:nvPicPr>
          <p:cNvPr id="6" name="Image 2" descr="preencoded.png"/>
          <p:cNvPicPr>
            <a:picLocks noChangeAspect="1"/>
          </p:cNvPicPr>
          <p:nvPr/>
        </p:nvPicPr>
        <p:blipFill>
          <a:blip r:embed="rId5"/>
          <a:stretch>
            <a:fillRect/>
          </a:stretch>
        </p:blipFill>
        <p:spPr>
          <a:xfrm>
            <a:off x="726281" y="4371737"/>
            <a:ext cx="1037630" cy="1742837"/>
          </a:xfrm>
          <a:prstGeom prst="rect">
            <a:avLst/>
          </a:prstGeom>
        </p:spPr>
      </p:pic>
      <p:sp>
        <p:nvSpPr>
          <p:cNvPr id="7" name="Text 2"/>
          <p:cNvSpPr/>
          <p:nvPr/>
        </p:nvSpPr>
        <p:spPr>
          <a:xfrm>
            <a:off x="2075140" y="4579263"/>
            <a:ext cx="6342578" cy="1327785"/>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Roboto Light" pitchFamily="34" charset="0"/>
                <a:ea typeface="Roboto Light" pitchFamily="34" charset="-122"/>
                <a:cs typeface="Roboto Light" pitchFamily="34" charset="-120"/>
              </a:rPr>
              <a:t>The International Olympic Committee (IOC) evaluates bids based on various factors, including the city's infrastructure, its ability to accommodate athletes and spectators, and its commitment to sustainability.</a:t>
            </a:r>
            <a:endParaRPr lang="en-US" sz="1600" dirty="0"/>
          </a:p>
        </p:txBody>
      </p:sp>
      <p:pic>
        <p:nvPicPr>
          <p:cNvPr id="8" name="Image 3" descr="preencoded.png"/>
          <p:cNvPicPr>
            <a:picLocks noChangeAspect="1"/>
          </p:cNvPicPr>
          <p:nvPr/>
        </p:nvPicPr>
        <p:blipFill>
          <a:blip r:embed="rId6"/>
          <a:stretch>
            <a:fillRect/>
          </a:stretch>
        </p:blipFill>
        <p:spPr>
          <a:xfrm>
            <a:off x="726281" y="6114574"/>
            <a:ext cx="1037630" cy="1410891"/>
          </a:xfrm>
          <a:prstGeom prst="rect">
            <a:avLst/>
          </a:prstGeom>
        </p:spPr>
      </p:pic>
      <p:sp>
        <p:nvSpPr>
          <p:cNvPr id="9" name="Text 3"/>
          <p:cNvSpPr/>
          <p:nvPr/>
        </p:nvSpPr>
        <p:spPr>
          <a:xfrm>
            <a:off x="2075140" y="6322100"/>
            <a:ext cx="6342578" cy="995839"/>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Roboto Light" pitchFamily="34" charset="0"/>
                <a:ea typeface="Roboto Light" pitchFamily="34" charset="-122"/>
                <a:cs typeface="Roboto Light" pitchFamily="34" charset="-120"/>
              </a:rPr>
              <a:t>The host city undertakes extensive preparations, including construction of venues, training facilities, and accommodation for athletes and officials, ensuring a successful and memorable event.</a:t>
            </a:r>
            <a:endParaRPr lang="en-US" sz="160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8745" y="522446"/>
            <a:ext cx="7819311" cy="1182767"/>
          </a:xfrm>
          <a:prstGeom prst="rect">
            <a:avLst/>
          </a:prstGeom>
          <a:noFill/>
          <a:ln/>
        </p:spPr>
        <p:txBody>
          <a:bodyPr wrap="square" lIns="0" tIns="0" rIns="0" bIns="0" rtlCol="0" anchor="t"/>
          <a:lstStyle/>
          <a:p>
            <a:pPr marL="0" indent="0">
              <a:lnSpc>
                <a:spcPts val="4650"/>
              </a:lnSpc>
              <a:buNone/>
            </a:pPr>
            <a:r>
              <a:rPr lang="en-US" sz="3700" dirty="0">
                <a:solidFill>
                  <a:srgbClr val="F2F2F3"/>
                </a:solidFill>
                <a:latin typeface="Poppins Light" pitchFamily="34" charset="0"/>
                <a:ea typeface="Poppins Light" pitchFamily="34" charset="-122"/>
                <a:cs typeface="Poppins Light" pitchFamily="34" charset="-120"/>
              </a:rPr>
              <a:t>Economic Impact: Benefits and Challenges for Host Cities</a:t>
            </a:r>
            <a:endParaRPr lang="en-US" sz="3700" dirty="0"/>
          </a:p>
        </p:txBody>
      </p:sp>
      <p:sp>
        <p:nvSpPr>
          <p:cNvPr id="4" name="Text 1"/>
          <p:cNvSpPr/>
          <p:nvPr/>
        </p:nvSpPr>
        <p:spPr>
          <a:xfrm>
            <a:off x="6148745" y="2083594"/>
            <a:ext cx="3767733" cy="624483"/>
          </a:xfrm>
          <a:prstGeom prst="rect">
            <a:avLst/>
          </a:prstGeom>
          <a:noFill/>
          <a:ln/>
        </p:spPr>
        <p:txBody>
          <a:bodyPr wrap="none" lIns="0" tIns="0" rIns="0" bIns="0" rtlCol="0" anchor="t"/>
          <a:lstStyle/>
          <a:p>
            <a:pPr marL="0" indent="0" algn="ctr">
              <a:lnSpc>
                <a:spcPts val="4900"/>
              </a:lnSpc>
              <a:buNone/>
            </a:pPr>
            <a:r>
              <a:rPr lang="en-US" sz="4900" dirty="0">
                <a:solidFill>
                  <a:srgbClr val="E5E0DF"/>
                </a:solidFill>
                <a:latin typeface="Poppins Light" pitchFamily="34" charset="0"/>
                <a:ea typeface="Poppins Light" pitchFamily="34" charset="-122"/>
                <a:cs typeface="Poppins Light" pitchFamily="34" charset="-120"/>
              </a:rPr>
              <a:t>2</a:t>
            </a:r>
            <a:endParaRPr lang="en-US" sz="4900" dirty="0"/>
          </a:p>
        </p:txBody>
      </p:sp>
      <p:sp>
        <p:nvSpPr>
          <p:cNvPr id="5" name="Text 2"/>
          <p:cNvSpPr/>
          <p:nvPr/>
        </p:nvSpPr>
        <p:spPr>
          <a:xfrm>
            <a:off x="6849785" y="2944535"/>
            <a:ext cx="2365534" cy="295632"/>
          </a:xfrm>
          <a:prstGeom prst="rect">
            <a:avLst/>
          </a:prstGeom>
          <a:noFill/>
          <a:ln/>
        </p:spPr>
        <p:txBody>
          <a:bodyPr wrap="none" lIns="0" tIns="0" rIns="0" bIns="0" rtlCol="0" anchor="t"/>
          <a:lstStyle/>
          <a:p>
            <a:pPr marL="0" indent="0" algn="ctr">
              <a:lnSpc>
                <a:spcPts val="2300"/>
              </a:lnSpc>
              <a:buNone/>
            </a:pPr>
            <a:r>
              <a:rPr lang="en-US" sz="1850" dirty="0">
                <a:solidFill>
                  <a:srgbClr val="E5E0DF"/>
                </a:solidFill>
                <a:latin typeface="Poppins Light" pitchFamily="34" charset="0"/>
                <a:ea typeface="Poppins Light" pitchFamily="34" charset="-122"/>
                <a:cs typeface="Poppins Light" pitchFamily="34" charset="-120"/>
              </a:rPr>
              <a:t>Economic Boost</a:t>
            </a:r>
            <a:endParaRPr lang="en-US" sz="1850" dirty="0"/>
          </a:p>
        </p:txBody>
      </p:sp>
      <p:sp>
        <p:nvSpPr>
          <p:cNvPr id="6" name="Text 3"/>
          <p:cNvSpPr/>
          <p:nvPr/>
        </p:nvSpPr>
        <p:spPr>
          <a:xfrm>
            <a:off x="6148745" y="3353633"/>
            <a:ext cx="3767733" cy="907971"/>
          </a:xfrm>
          <a:prstGeom prst="rect">
            <a:avLst/>
          </a:prstGeom>
          <a:noFill/>
          <a:ln/>
        </p:spPr>
        <p:txBody>
          <a:bodyPr wrap="square" lIns="0" tIns="0" rIns="0" bIns="0" rtlCol="0" anchor="t"/>
          <a:lstStyle/>
          <a:p>
            <a:pPr marL="0" indent="0" algn="ctr">
              <a:lnSpc>
                <a:spcPts val="2350"/>
              </a:lnSpc>
              <a:buNone/>
            </a:pPr>
            <a:r>
              <a:rPr lang="en-US" sz="1450" dirty="0">
                <a:solidFill>
                  <a:srgbClr val="E5E0DF"/>
                </a:solidFill>
                <a:latin typeface="Roboto Light" pitchFamily="34" charset="0"/>
                <a:ea typeface="Roboto Light" pitchFamily="34" charset="-122"/>
                <a:cs typeface="Roboto Light" pitchFamily="34" charset="-120"/>
              </a:rPr>
              <a:t>The Olympics create a significant economic boost for host cities, generating revenue from tourism, hospitality, and media rights.</a:t>
            </a:r>
            <a:endParaRPr lang="en-US" sz="1450" dirty="0"/>
          </a:p>
        </p:txBody>
      </p:sp>
      <p:sp>
        <p:nvSpPr>
          <p:cNvPr id="7" name="Text 4"/>
          <p:cNvSpPr/>
          <p:nvPr/>
        </p:nvSpPr>
        <p:spPr>
          <a:xfrm>
            <a:off x="10200323" y="2083594"/>
            <a:ext cx="3767733" cy="624483"/>
          </a:xfrm>
          <a:prstGeom prst="rect">
            <a:avLst/>
          </a:prstGeom>
          <a:noFill/>
          <a:ln/>
        </p:spPr>
        <p:txBody>
          <a:bodyPr wrap="none" lIns="0" tIns="0" rIns="0" bIns="0" rtlCol="0" anchor="t"/>
          <a:lstStyle/>
          <a:p>
            <a:pPr marL="0" indent="0" algn="ctr">
              <a:lnSpc>
                <a:spcPts val="4900"/>
              </a:lnSpc>
              <a:buNone/>
            </a:pPr>
            <a:r>
              <a:rPr lang="en-US" sz="4900" dirty="0">
                <a:solidFill>
                  <a:srgbClr val="E5E0DF"/>
                </a:solidFill>
                <a:latin typeface="Poppins Light" pitchFamily="34" charset="0"/>
                <a:ea typeface="Poppins Light" pitchFamily="34" charset="-122"/>
                <a:cs typeface="Poppins Light" pitchFamily="34" charset="-120"/>
              </a:rPr>
              <a:t>$1B</a:t>
            </a:r>
            <a:endParaRPr lang="en-US" sz="4900" dirty="0"/>
          </a:p>
        </p:txBody>
      </p:sp>
      <p:sp>
        <p:nvSpPr>
          <p:cNvPr id="8" name="Text 5"/>
          <p:cNvSpPr/>
          <p:nvPr/>
        </p:nvSpPr>
        <p:spPr>
          <a:xfrm>
            <a:off x="10609183" y="2944535"/>
            <a:ext cx="2949893" cy="295632"/>
          </a:xfrm>
          <a:prstGeom prst="rect">
            <a:avLst/>
          </a:prstGeom>
          <a:noFill/>
          <a:ln/>
        </p:spPr>
        <p:txBody>
          <a:bodyPr wrap="none" lIns="0" tIns="0" rIns="0" bIns="0" rtlCol="0" anchor="t"/>
          <a:lstStyle/>
          <a:p>
            <a:pPr marL="0" indent="0" algn="ctr">
              <a:lnSpc>
                <a:spcPts val="2300"/>
              </a:lnSpc>
              <a:buNone/>
            </a:pPr>
            <a:r>
              <a:rPr lang="en-US" sz="1850" dirty="0">
                <a:solidFill>
                  <a:srgbClr val="E5E0DF"/>
                </a:solidFill>
                <a:latin typeface="Poppins Light" pitchFamily="34" charset="0"/>
                <a:ea typeface="Poppins Light" pitchFamily="34" charset="-122"/>
                <a:cs typeface="Poppins Light" pitchFamily="34" charset="-120"/>
              </a:rPr>
              <a:t>Infrastructure Investment</a:t>
            </a:r>
            <a:endParaRPr lang="en-US" sz="1850" dirty="0"/>
          </a:p>
        </p:txBody>
      </p:sp>
      <p:sp>
        <p:nvSpPr>
          <p:cNvPr id="9" name="Text 6"/>
          <p:cNvSpPr/>
          <p:nvPr/>
        </p:nvSpPr>
        <p:spPr>
          <a:xfrm>
            <a:off x="10200323" y="3353633"/>
            <a:ext cx="3767733" cy="1210628"/>
          </a:xfrm>
          <a:prstGeom prst="rect">
            <a:avLst/>
          </a:prstGeom>
          <a:noFill/>
          <a:ln/>
        </p:spPr>
        <p:txBody>
          <a:bodyPr wrap="square" lIns="0" tIns="0" rIns="0" bIns="0" rtlCol="0" anchor="t"/>
          <a:lstStyle/>
          <a:p>
            <a:pPr marL="0" indent="0" algn="ctr">
              <a:lnSpc>
                <a:spcPts val="2350"/>
              </a:lnSpc>
              <a:buNone/>
            </a:pPr>
            <a:r>
              <a:rPr lang="en-US" sz="1450" dirty="0">
                <a:solidFill>
                  <a:srgbClr val="E5E0DF"/>
                </a:solidFill>
                <a:latin typeface="Roboto Light" pitchFamily="34" charset="0"/>
                <a:ea typeface="Roboto Light" pitchFamily="34" charset="-122"/>
                <a:cs typeface="Roboto Light" pitchFamily="34" charset="-120"/>
              </a:rPr>
              <a:t>Hosting the Games often leads to significant infrastructure investment, including new transportation systems, sports facilities, and public spaces.</a:t>
            </a:r>
            <a:endParaRPr lang="en-US" sz="1450" dirty="0"/>
          </a:p>
        </p:txBody>
      </p:sp>
      <p:sp>
        <p:nvSpPr>
          <p:cNvPr id="10" name="Text 7"/>
          <p:cNvSpPr/>
          <p:nvPr/>
        </p:nvSpPr>
        <p:spPr>
          <a:xfrm>
            <a:off x="8174474" y="5226487"/>
            <a:ext cx="3767733" cy="624483"/>
          </a:xfrm>
          <a:prstGeom prst="rect">
            <a:avLst/>
          </a:prstGeom>
          <a:noFill/>
          <a:ln/>
        </p:spPr>
        <p:txBody>
          <a:bodyPr wrap="none" lIns="0" tIns="0" rIns="0" bIns="0" rtlCol="0" anchor="t"/>
          <a:lstStyle/>
          <a:p>
            <a:pPr marL="0" indent="0" algn="ctr">
              <a:lnSpc>
                <a:spcPts val="4900"/>
              </a:lnSpc>
              <a:buNone/>
            </a:pPr>
            <a:r>
              <a:rPr lang="en-US" sz="4900" dirty="0">
                <a:solidFill>
                  <a:srgbClr val="E5E0DF"/>
                </a:solidFill>
                <a:latin typeface="Poppins Light" pitchFamily="34" charset="0"/>
                <a:ea typeface="Poppins Light" pitchFamily="34" charset="-122"/>
                <a:cs typeface="Poppins Light" pitchFamily="34" charset="-120"/>
              </a:rPr>
              <a:t>2.5</a:t>
            </a:r>
            <a:endParaRPr lang="en-US" sz="4900" dirty="0"/>
          </a:p>
        </p:txBody>
      </p:sp>
      <p:sp>
        <p:nvSpPr>
          <p:cNvPr id="11" name="Text 8"/>
          <p:cNvSpPr/>
          <p:nvPr/>
        </p:nvSpPr>
        <p:spPr>
          <a:xfrm>
            <a:off x="8875514" y="6087428"/>
            <a:ext cx="2365534" cy="295632"/>
          </a:xfrm>
          <a:prstGeom prst="rect">
            <a:avLst/>
          </a:prstGeom>
          <a:noFill/>
          <a:ln/>
        </p:spPr>
        <p:txBody>
          <a:bodyPr wrap="none" lIns="0" tIns="0" rIns="0" bIns="0" rtlCol="0" anchor="t"/>
          <a:lstStyle/>
          <a:p>
            <a:pPr marL="0" indent="0" algn="ctr">
              <a:lnSpc>
                <a:spcPts val="2300"/>
              </a:lnSpc>
              <a:buNone/>
            </a:pPr>
            <a:r>
              <a:rPr lang="en-US" sz="1850" dirty="0">
                <a:solidFill>
                  <a:srgbClr val="E5E0DF"/>
                </a:solidFill>
                <a:latin typeface="Poppins Light" pitchFamily="34" charset="0"/>
                <a:ea typeface="Poppins Light" pitchFamily="34" charset="-122"/>
                <a:cs typeface="Poppins Light" pitchFamily="34" charset="-120"/>
              </a:rPr>
              <a:t>Job Creation</a:t>
            </a:r>
            <a:endParaRPr lang="en-US" sz="1850" dirty="0"/>
          </a:p>
        </p:txBody>
      </p:sp>
      <p:sp>
        <p:nvSpPr>
          <p:cNvPr id="12" name="Text 9"/>
          <p:cNvSpPr/>
          <p:nvPr/>
        </p:nvSpPr>
        <p:spPr>
          <a:xfrm>
            <a:off x="8174474" y="6496526"/>
            <a:ext cx="3767733" cy="1210628"/>
          </a:xfrm>
          <a:prstGeom prst="rect">
            <a:avLst/>
          </a:prstGeom>
          <a:noFill/>
          <a:ln/>
        </p:spPr>
        <p:txBody>
          <a:bodyPr wrap="square" lIns="0" tIns="0" rIns="0" bIns="0" rtlCol="0" anchor="t"/>
          <a:lstStyle/>
          <a:p>
            <a:pPr marL="0" indent="0" algn="ctr">
              <a:lnSpc>
                <a:spcPts val="2350"/>
              </a:lnSpc>
              <a:buNone/>
            </a:pPr>
            <a:r>
              <a:rPr lang="en-US" sz="1450" dirty="0">
                <a:solidFill>
                  <a:srgbClr val="E5E0DF"/>
                </a:solidFill>
                <a:latin typeface="Roboto Light" pitchFamily="34" charset="0"/>
                <a:ea typeface="Roboto Light" pitchFamily="34" charset="-122"/>
                <a:cs typeface="Roboto Light" pitchFamily="34" charset="-120"/>
              </a:rPr>
              <a:t>The Games create numerous jobs in construction, hospitality, and event management, providing opportunities for local residents.</a:t>
            </a:r>
            <a:endParaRPr lang="en-US" sz="1450" dirty="0"/>
          </a:p>
        </p:txBody>
      </p:sp>
      <p:sp>
        <p:nvSpPr>
          <p:cNvPr id="13" name="Rounded Rectangle 12"/>
          <p:cNvSpPr/>
          <p:nvPr/>
        </p:nvSpPr>
        <p:spPr>
          <a:xfrm>
            <a:off x="12620847" y="7707154"/>
            <a:ext cx="1935125" cy="522446"/>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395889"/>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Controversies and Challenges: Doping, Politics, and Security</a:t>
            </a:r>
            <a:endParaRPr lang="en-US" sz="4450" dirty="0"/>
          </a:p>
        </p:txBody>
      </p:sp>
      <p:pic>
        <p:nvPicPr>
          <p:cNvPr id="4" name="Image 1" descr="preencoded.png"/>
          <p:cNvPicPr>
            <a:picLocks noChangeAspect="1"/>
          </p:cNvPicPr>
          <p:nvPr/>
        </p:nvPicPr>
        <p:blipFill>
          <a:blip r:embed="rId4"/>
          <a:stretch>
            <a:fillRect/>
          </a:stretch>
        </p:blipFill>
        <p:spPr>
          <a:xfrm>
            <a:off x="8005167" y="3862388"/>
            <a:ext cx="566976" cy="566976"/>
          </a:xfrm>
          <a:prstGeom prst="rect">
            <a:avLst/>
          </a:prstGeom>
        </p:spPr>
      </p:pic>
      <p:sp>
        <p:nvSpPr>
          <p:cNvPr id="5" name="Text 1"/>
          <p:cNvSpPr/>
          <p:nvPr/>
        </p:nvSpPr>
        <p:spPr>
          <a:xfrm>
            <a:off x="6280190" y="4656177"/>
            <a:ext cx="2291953" cy="1814513"/>
          </a:xfrm>
          <a:prstGeom prst="rect">
            <a:avLst/>
          </a:prstGeom>
          <a:noFill/>
          <a:ln/>
        </p:spPr>
        <p:txBody>
          <a:bodyPr wrap="square" lIns="0" tIns="0" rIns="0" bIns="0" rtlCol="0" anchor="t"/>
          <a:lstStyle/>
          <a:p>
            <a:pPr marL="0" indent="0" algn="r">
              <a:lnSpc>
                <a:spcPts val="2850"/>
              </a:lnSpc>
              <a:buNone/>
            </a:pPr>
            <a:r>
              <a:rPr lang="en-US" sz="1750" dirty="0">
                <a:solidFill>
                  <a:srgbClr val="E5E0DF"/>
                </a:solidFill>
                <a:latin typeface="Roboto Light" pitchFamily="34" charset="0"/>
                <a:ea typeface="Roboto Light" pitchFamily="34" charset="-122"/>
                <a:cs typeface="Roboto Light" pitchFamily="34" charset="-120"/>
              </a:rPr>
              <a:t>Doping scandals hurt the Olympic spirit and cause arguments about fairness in sports.</a:t>
            </a:r>
            <a:endParaRPr lang="en-US" sz="1750" dirty="0"/>
          </a:p>
        </p:txBody>
      </p:sp>
      <p:pic>
        <p:nvPicPr>
          <p:cNvPr id="6" name="Image 2" descr="preencoded.png"/>
          <p:cNvPicPr>
            <a:picLocks noChangeAspect="1"/>
          </p:cNvPicPr>
          <p:nvPr/>
        </p:nvPicPr>
        <p:blipFill>
          <a:blip r:embed="rId5"/>
          <a:stretch>
            <a:fillRect/>
          </a:stretch>
        </p:blipFill>
        <p:spPr>
          <a:xfrm>
            <a:off x="10637401" y="3862388"/>
            <a:ext cx="566976" cy="566976"/>
          </a:xfrm>
          <a:prstGeom prst="rect">
            <a:avLst/>
          </a:prstGeom>
        </p:spPr>
      </p:pic>
      <p:sp>
        <p:nvSpPr>
          <p:cNvPr id="7" name="Text 2"/>
          <p:cNvSpPr/>
          <p:nvPr/>
        </p:nvSpPr>
        <p:spPr>
          <a:xfrm>
            <a:off x="8912304" y="4656177"/>
            <a:ext cx="2292072" cy="2177415"/>
          </a:xfrm>
          <a:prstGeom prst="rect">
            <a:avLst/>
          </a:prstGeom>
          <a:noFill/>
          <a:ln/>
        </p:spPr>
        <p:txBody>
          <a:bodyPr wrap="square" lIns="0" tIns="0" rIns="0" bIns="0" rtlCol="0" anchor="t"/>
          <a:lstStyle/>
          <a:p>
            <a:pPr marL="0" indent="0" algn="r">
              <a:lnSpc>
                <a:spcPts val="2850"/>
              </a:lnSpc>
              <a:buNone/>
            </a:pPr>
            <a:r>
              <a:rPr lang="en-US" sz="1750" dirty="0">
                <a:solidFill>
                  <a:srgbClr val="E5E0DF"/>
                </a:solidFill>
                <a:latin typeface="Roboto Light" pitchFamily="34" charset="0"/>
                <a:ea typeface="Roboto Light" pitchFamily="34" charset="-122"/>
                <a:cs typeface="Roboto Light" pitchFamily="34" charset="-120"/>
              </a:rPr>
              <a:t>Sometimes, political problems and boycotts have interrupted the Games, making it hard to keep the idea of world unity.</a:t>
            </a:r>
            <a:endParaRPr lang="en-US" sz="1750" dirty="0"/>
          </a:p>
        </p:txBody>
      </p:sp>
      <p:pic>
        <p:nvPicPr>
          <p:cNvPr id="8" name="Image 3" descr="preencoded.png"/>
          <p:cNvPicPr>
            <a:picLocks noChangeAspect="1"/>
          </p:cNvPicPr>
          <p:nvPr/>
        </p:nvPicPr>
        <p:blipFill>
          <a:blip r:embed="rId6"/>
          <a:stretch>
            <a:fillRect/>
          </a:stretch>
        </p:blipFill>
        <p:spPr>
          <a:xfrm>
            <a:off x="13269516" y="3862388"/>
            <a:ext cx="566976" cy="566976"/>
          </a:xfrm>
          <a:prstGeom prst="rect">
            <a:avLst/>
          </a:prstGeom>
        </p:spPr>
      </p:pic>
      <p:sp>
        <p:nvSpPr>
          <p:cNvPr id="9" name="Text 3"/>
          <p:cNvSpPr/>
          <p:nvPr/>
        </p:nvSpPr>
        <p:spPr>
          <a:xfrm>
            <a:off x="11544538" y="4656177"/>
            <a:ext cx="2291953" cy="2177415"/>
          </a:xfrm>
          <a:prstGeom prst="rect">
            <a:avLst/>
          </a:prstGeom>
          <a:noFill/>
          <a:ln/>
        </p:spPr>
        <p:txBody>
          <a:bodyPr wrap="square" lIns="0" tIns="0" rIns="0" bIns="0" rtlCol="0" anchor="t"/>
          <a:lstStyle/>
          <a:p>
            <a:pPr marL="0" indent="0" algn="r">
              <a:lnSpc>
                <a:spcPts val="2850"/>
              </a:lnSpc>
              <a:buNone/>
            </a:pPr>
            <a:r>
              <a:rPr lang="en-US" sz="1750" dirty="0">
                <a:solidFill>
                  <a:srgbClr val="E5E0DF"/>
                </a:solidFill>
                <a:latin typeface="Roboto Light" pitchFamily="34" charset="0"/>
                <a:ea typeface="Roboto Light" pitchFamily="34" charset="-122"/>
                <a:cs typeface="Roboto Light" pitchFamily="34" charset="-120"/>
              </a:rPr>
              <a:t>Terrorism and security concerns make it difficult for host cities to protect athletes and fans, requiring strong safety plans.</a:t>
            </a:r>
            <a:endParaRPr lang="en-US" sz="1750" dirty="0"/>
          </a:p>
        </p:txBody>
      </p:sp>
      <p:sp>
        <p:nvSpPr>
          <p:cNvPr id="10" name="Rounded Rectangle 9"/>
          <p:cNvSpPr/>
          <p:nvPr/>
        </p:nvSpPr>
        <p:spPr>
          <a:xfrm>
            <a:off x="12769702" y="7676707"/>
            <a:ext cx="1860698" cy="552893"/>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00445" y="1029772"/>
            <a:ext cx="13229511" cy="1250633"/>
          </a:xfrm>
          <a:prstGeom prst="rect">
            <a:avLst/>
          </a:prstGeom>
          <a:noFill/>
          <a:ln/>
        </p:spPr>
        <p:txBody>
          <a:bodyPr wrap="square" lIns="0" tIns="0" rIns="0" bIns="0" rtlCol="0" anchor="t"/>
          <a:lstStyle/>
          <a:p>
            <a:pPr marL="0" indent="0">
              <a:lnSpc>
                <a:spcPts val="4900"/>
              </a:lnSpc>
              <a:buNone/>
            </a:pPr>
            <a:r>
              <a:rPr lang="en-US" sz="3900" dirty="0">
                <a:solidFill>
                  <a:srgbClr val="F2F2F3"/>
                </a:solidFill>
                <a:latin typeface="Poppins Light" pitchFamily="34" charset="0"/>
                <a:ea typeface="Poppins Light" pitchFamily="34" charset="-122"/>
                <a:cs typeface="Poppins Light" pitchFamily="34" charset="-120"/>
              </a:rPr>
              <a:t>The Future of the Olympics: Innovation and Sustainability</a:t>
            </a:r>
            <a:endParaRPr lang="en-US" sz="3900" dirty="0"/>
          </a:p>
        </p:txBody>
      </p:sp>
      <p:pic>
        <p:nvPicPr>
          <p:cNvPr id="3" name="Image 0" descr="preencoded.png"/>
          <p:cNvPicPr>
            <a:picLocks noChangeAspect="1"/>
          </p:cNvPicPr>
          <p:nvPr/>
        </p:nvPicPr>
        <p:blipFill>
          <a:blip r:embed="rId3"/>
          <a:stretch>
            <a:fillRect/>
          </a:stretch>
        </p:blipFill>
        <p:spPr>
          <a:xfrm>
            <a:off x="2916317" y="2680573"/>
            <a:ext cx="2182773" cy="1473041"/>
          </a:xfrm>
          <a:prstGeom prst="rect">
            <a:avLst/>
          </a:prstGeom>
        </p:spPr>
      </p:pic>
      <p:sp>
        <p:nvSpPr>
          <p:cNvPr id="4" name="Text 1"/>
          <p:cNvSpPr/>
          <p:nvPr/>
        </p:nvSpPr>
        <p:spPr>
          <a:xfrm>
            <a:off x="3971092" y="3407807"/>
            <a:ext cx="73104" cy="400169"/>
          </a:xfrm>
          <a:prstGeom prst="rect">
            <a:avLst/>
          </a:prstGeom>
          <a:noFill/>
          <a:ln/>
        </p:spPr>
        <p:txBody>
          <a:bodyPr wrap="none" lIns="0" tIns="0" rIns="0" bIns="0" rtlCol="0" anchor="t"/>
          <a:lstStyle/>
          <a:p>
            <a:pPr marL="0" indent="0" algn="ctr">
              <a:lnSpc>
                <a:spcPts val="3150"/>
              </a:lnSpc>
              <a:buNone/>
            </a:pPr>
            <a:r>
              <a:rPr lang="en-US" sz="1950" dirty="0">
                <a:solidFill>
                  <a:srgbClr val="E5E0DF"/>
                </a:solidFill>
                <a:latin typeface="Poppins Light" pitchFamily="34" charset="0"/>
                <a:ea typeface="Poppins Light" pitchFamily="34" charset="-122"/>
                <a:cs typeface="Poppins Light" pitchFamily="34" charset="-120"/>
              </a:rPr>
              <a:t>1</a:t>
            </a:r>
            <a:endParaRPr lang="en-US" sz="1950" dirty="0"/>
          </a:p>
        </p:txBody>
      </p:sp>
      <p:sp>
        <p:nvSpPr>
          <p:cNvPr id="5" name="Text 2"/>
          <p:cNvSpPr/>
          <p:nvPr/>
        </p:nvSpPr>
        <p:spPr>
          <a:xfrm>
            <a:off x="5299115" y="2880598"/>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Technology</a:t>
            </a:r>
            <a:endParaRPr lang="en-US" sz="1950" dirty="0"/>
          </a:p>
        </p:txBody>
      </p:sp>
      <p:sp>
        <p:nvSpPr>
          <p:cNvPr id="6" name="Text 3"/>
          <p:cNvSpPr/>
          <p:nvPr/>
        </p:nvSpPr>
        <p:spPr>
          <a:xfrm>
            <a:off x="5299115" y="3313271"/>
            <a:ext cx="8430816" cy="64031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The IOC is exploring innovative technologies to enhance the athlete experience, engage fans, and promote accessibility.</a:t>
            </a:r>
            <a:endParaRPr lang="en-US" sz="1550" dirty="0"/>
          </a:p>
        </p:txBody>
      </p:sp>
      <p:sp>
        <p:nvSpPr>
          <p:cNvPr id="7" name="Shape 4"/>
          <p:cNvSpPr/>
          <p:nvPr/>
        </p:nvSpPr>
        <p:spPr>
          <a:xfrm>
            <a:off x="5149096" y="4169093"/>
            <a:ext cx="8730853" cy="11430"/>
          </a:xfrm>
          <a:prstGeom prst="roundRect">
            <a:avLst>
              <a:gd name="adj" fmla="val 735431"/>
            </a:avLst>
          </a:prstGeom>
          <a:solidFill>
            <a:srgbClr val="56565B"/>
          </a:solidFill>
          <a:ln/>
        </p:spPr>
      </p:sp>
      <p:pic>
        <p:nvPicPr>
          <p:cNvPr id="8" name="Image 1" descr="preencoded.png"/>
          <p:cNvPicPr>
            <a:picLocks noChangeAspect="1"/>
          </p:cNvPicPr>
          <p:nvPr/>
        </p:nvPicPr>
        <p:blipFill>
          <a:blip r:embed="rId4"/>
          <a:stretch>
            <a:fillRect/>
          </a:stretch>
        </p:blipFill>
        <p:spPr>
          <a:xfrm>
            <a:off x="1824871" y="4203621"/>
            <a:ext cx="4365665" cy="1473041"/>
          </a:xfrm>
          <a:prstGeom prst="rect">
            <a:avLst/>
          </a:prstGeom>
        </p:spPr>
      </p:pic>
      <p:sp>
        <p:nvSpPr>
          <p:cNvPr id="9" name="Text 5"/>
          <p:cNvSpPr/>
          <p:nvPr/>
        </p:nvSpPr>
        <p:spPr>
          <a:xfrm>
            <a:off x="3936087" y="4739997"/>
            <a:ext cx="143113" cy="400169"/>
          </a:xfrm>
          <a:prstGeom prst="rect">
            <a:avLst/>
          </a:prstGeom>
          <a:noFill/>
          <a:ln/>
        </p:spPr>
        <p:txBody>
          <a:bodyPr wrap="none" lIns="0" tIns="0" rIns="0" bIns="0" rtlCol="0" anchor="t"/>
          <a:lstStyle/>
          <a:p>
            <a:pPr marL="0" indent="0" algn="ctr">
              <a:lnSpc>
                <a:spcPts val="3150"/>
              </a:lnSpc>
              <a:buNone/>
            </a:pPr>
            <a:r>
              <a:rPr lang="en-US" sz="1950" dirty="0">
                <a:solidFill>
                  <a:srgbClr val="E5E0DF"/>
                </a:solidFill>
                <a:latin typeface="Poppins Light" pitchFamily="34" charset="0"/>
                <a:ea typeface="Poppins Light" pitchFamily="34" charset="-122"/>
                <a:cs typeface="Poppins Light" pitchFamily="34" charset="-120"/>
              </a:rPr>
              <a:t>2</a:t>
            </a:r>
            <a:endParaRPr lang="en-US" sz="1950" dirty="0"/>
          </a:p>
        </p:txBody>
      </p:sp>
      <p:sp>
        <p:nvSpPr>
          <p:cNvPr id="10" name="Text 6"/>
          <p:cNvSpPr/>
          <p:nvPr/>
        </p:nvSpPr>
        <p:spPr>
          <a:xfrm>
            <a:off x="6390561" y="4403646"/>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Sustainability</a:t>
            </a:r>
            <a:endParaRPr lang="en-US" sz="1950" dirty="0"/>
          </a:p>
        </p:txBody>
      </p:sp>
      <p:sp>
        <p:nvSpPr>
          <p:cNvPr id="11" name="Text 7"/>
          <p:cNvSpPr/>
          <p:nvPr/>
        </p:nvSpPr>
        <p:spPr>
          <a:xfrm>
            <a:off x="6390561" y="4836319"/>
            <a:ext cx="7339370" cy="64031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The Olympics are increasingly emphasizing sustainability, promoting responsible environmental practices and minimizing the Games' carbon footprint.</a:t>
            </a:r>
            <a:endParaRPr lang="en-US" sz="1550" dirty="0"/>
          </a:p>
        </p:txBody>
      </p:sp>
      <p:sp>
        <p:nvSpPr>
          <p:cNvPr id="12" name="Shape 8"/>
          <p:cNvSpPr/>
          <p:nvPr/>
        </p:nvSpPr>
        <p:spPr>
          <a:xfrm>
            <a:off x="6240542" y="5692140"/>
            <a:ext cx="7639407" cy="11430"/>
          </a:xfrm>
          <a:prstGeom prst="roundRect">
            <a:avLst>
              <a:gd name="adj" fmla="val 735431"/>
            </a:avLst>
          </a:prstGeom>
          <a:solidFill>
            <a:srgbClr val="56565B"/>
          </a:solidFill>
          <a:ln/>
        </p:spPr>
      </p:sp>
      <p:pic>
        <p:nvPicPr>
          <p:cNvPr id="13" name="Image 2" descr="preencoded.png"/>
          <p:cNvPicPr>
            <a:picLocks noChangeAspect="1"/>
          </p:cNvPicPr>
          <p:nvPr/>
        </p:nvPicPr>
        <p:blipFill>
          <a:blip r:embed="rId5"/>
          <a:stretch>
            <a:fillRect/>
          </a:stretch>
        </p:blipFill>
        <p:spPr>
          <a:xfrm>
            <a:off x="733425" y="5726668"/>
            <a:ext cx="6548557" cy="1473041"/>
          </a:xfrm>
          <a:prstGeom prst="rect">
            <a:avLst/>
          </a:prstGeom>
        </p:spPr>
      </p:pic>
      <p:sp>
        <p:nvSpPr>
          <p:cNvPr id="14" name="Text 9"/>
          <p:cNvSpPr/>
          <p:nvPr/>
        </p:nvSpPr>
        <p:spPr>
          <a:xfrm>
            <a:off x="3934420" y="6263045"/>
            <a:ext cx="146447" cy="400169"/>
          </a:xfrm>
          <a:prstGeom prst="rect">
            <a:avLst/>
          </a:prstGeom>
          <a:noFill/>
          <a:ln/>
        </p:spPr>
        <p:txBody>
          <a:bodyPr wrap="none" lIns="0" tIns="0" rIns="0" bIns="0" rtlCol="0" anchor="t"/>
          <a:lstStyle/>
          <a:p>
            <a:pPr marL="0" indent="0" algn="ctr">
              <a:lnSpc>
                <a:spcPts val="3150"/>
              </a:lnSpc>
              <a:buNone/>
            </a:pPr>
            <a:r>
              <a:rPr lang="en-US" sz="1950" dirty="0">
                <a:solidFill>
                  <a:srgbClr val="E5E0DF"/>
                </a:solidFill>
                <a:latin typeface="Poppins Light" pitchFamily="34" charset="0"/>
                <a:ea typeface="Poppins Light" pitchFamily="34" charset="-122"/>
                <a:cs typeface="Poppins Light" pitchFamily="34" charset="-120"/>
              </a:rPr>
              <a:t>3</a:t>
            </a:r>
            <a:endParaRPr lang="en-US" sz="1950" dirty="0"/>
          </a:p>
        </p:txBody>
      </p:sp>
      <p:sp>
        <p:nvSpPr>
          <p:cNvPr id="15" name="Text 10"/>
          <p:cNvSpPr/>
          <p:nvPr/>
        </p:nvSpPr>
        <p:spPr>
          <a:xfrm>
            <a:off x="7482007" y="5926693"/>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Accessibility</a:t>
            </a:r>
            <a:endParaRPr lang="en-US" sz="1950" dirty="0"/>
          </a:p>
        </p:txBody>
      </p:sp>
      <p:sp>
        <p:nvSpPr>
          <p:cNvPr id="16" name="Text 11"/>
          <p:cNvSpPr/>
          <p:nvPr/>
        </p:nvSpPr>
        <p:spPr>
          <a:xfrm>
            <a:off x="7482007" y="6359366"/>
            <a:ext cx="6247924" cy="64031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The IOC is working to make the Games more accessible to all, including people with disabilities and those from marginalized communities.</a:t>
            </a:r>
            <a:endParaRPr lang="en-US" sz="1550" dirty="0"/>
          </a:p>
        </p:txBody>
      </p:sp>
      <p:sp>
        <p:nvSpPr>
          <p:cNvPr id="17" name="Rounded Rectangle 16"/>
          <p:cNvSpPr/>
          <p:nvPr/>
        </p:nvSpPr>
        <p:spPr>
          <a:xfrm>
            <a:off x="12769702" y="7729870"/>
            <a:ext cx="1786270" cy="49973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839</Words>
  <Application>Microsoft Office PowerPoint</Application>
  <PresentationFormat>Custom</PresentationFormat>
  <Paragraphs>62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Roboto Light</vt:lpstr>
      <vt:lpstr>Arial</vt:lpstr>
      <vt:lpstr>Poppins Light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 com</cp:lastModifiedBy>
  <cp:revision>5</cp:revision>
  <dcterms:created xsi:type="dcterms:W3CDTF">2025-02-23T00:55:09Z</dcterms:created>
  <dcterms:modified xsi:type="dcterms:W3CDTF">2025-02-24T10:54:43Z</dcterms:modified>
</cp:coreProperties>
</file>